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9" r:id="rId2"/>
    <p:sldId id="347" r:id="rId3"/>
    <p:sldId id="345" r:id="rId4"/>
    <p:sldId id="352" r:id="rId5"/>
    <p:sldId id="353" r:id="rId6"/>
    <p:sldId id="336" r:id="rId7"/>
    <p:sldId id="342" r:id="rId8"/>
    <p:sldId id="334" r:id="rId9"/>
    <p:sldId id="340" r:id="rId10"/>
    <p:sldId id="343" r:id="rId11"/>
    <p:sldId id="344" r:id="rId12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 varScale="1">
        <p:scale>
          <a:sx n="42" d="100"/>
          <a:sy n="42" d="100"/>
        </p:scale>
        <p:origin x="67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20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10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501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05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34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52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2/9/2018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2/9/2018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2/9/2018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2/9/2018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2/9/2018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2/9/2018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2/9/2018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2/9/2018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2/9/2018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2/9/2018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2/9/2018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2/9/2018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2/9/2018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lang="en-US" smtClean="0"/>
              <a:pPr/>
              <a:t>2/9/2018</a:t>
            </a:fld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2/9/2018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2/9/2018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2/9/2018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2/9/2018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2/9/2018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2/9/2018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2/9/2018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CCLWK6v8tD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hyperlink" Target="http://www.google.com/url?sa=i&amp;source=images&amp;cd=&amp;cad=rja&amp;uact=8&amp;docid=vdXztc_rCbqJMM&amp;tbnid=GLH2CKcYFSNdgM&amp;ved=0CAgQjRw&amp;url=http://www.clipartpal.com/clipart_pd/education/awards1.html&amp;ei=yME5U5HWJ4bjsASh5YKYDw&amp;psig=AFQjCNH0ZHO9dQD1johWe1NG3hverxIQqQ&amp;ust=139638048873073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657600" lvl="8" indent="0" algn="just">
              <a:buNone/>
            </a:pPr>
            <a:r>
              <a:rPr lang="en-US" sz="1600" i="1" dirty="0" smtClean="0"/>
              <a:t>*Photos and examples </a:t>
            </a:r>
          </a:p>
          <a:p>
            <a:pPr marL="3657600" lvl="8" indent="0" algn="just">
              <a:buNone/>
            </a:pPr>
            <a:r>
              <a:rPr lang="en-US" sz="1600" i="1" dirty="0" smtClean="0"/>
              <a:t>are from past RAA Days</a:t>
            </a:r>
          </a:p>
          <a:p>
            <a:pPr marL="3657600" lvl="8" indent="0" algn="just">
              <a:buNone/>
            </a:pPr>
            <a:r>
              <a:rPr lang="en-US" sz="1600" i="1" dirty="0" smtClean="0"/>
              <a:t>(2014 – 2017)</a:t>
            </a:r>
            <a:endParaRPr lang="en-US" sz="1600" i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across the </a:t>
            </a:r>
            <a:r>
              <a:rPr lang="en-US" dirty="0" err="1" smtClean="0"/>
              <a:t>ahern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4581"/>
            <a:ext cx="2524606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 hidden="1"/>
          <p:cNvSpPr>
            <a:spLocks noGrp="1"/>
          </p:cNvSpPr>
          <p:nvPr>
            <p:ph type="pic" sz="quarter" idx="12"/>
          </p:nvPr>
        </p:nvSpPr>
        <p:spPr>
          <a:xfrm>
            <a:off x="304800" y="381000"/>
            <a:ext cx="4457700" cy="5943600"/>
          </a:xfrm>
        </p:spPr>
      </p:sp>
      <p:sp>
        <p:nvSpPr>
          <p:cNvPr id="3" name="TextBox 2"/>
          <p:cNvSpPr txBox="1"/>
          <p:nvPr/>
        </p:nvSpPr>
        <p:spPr>
          <a:xfrm>
            <a:off x="457200" y="1359128"/>
            <a:ext cx="4114800" cy="415498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Some students paint or draw their backgrounds, add googly eyes, and even glue puffy foam flowers onto their boards.</a:t>
            </a:r>
          </a:p>
          <a:p>
            <a:endParaRPr lang="en-US" sz="2400" dirty="0"/>
          </a:p>
          <a:p>
            <a:r>
              <a:rPr lang="en-US" sz="2400" dirty="0" smtClean="0"/>
              <a:t>Let your imagination run wild as long as </a:t>
            </a:r>
            <a:r>
              <a:rPr lang="en-US" sz="2400" b="1" u="sng" dirty="0" smtClean="0"/>
              <a:t>nothing</a:t>
            </a:r>
            <a:r>
              <a:rPr lang="en-US" sz="2400" dirty="0" smtClean="0"/>
              <a:t> is sticking out of the top, bottom, or sides of the board.</a:t>
            </a:r>
            <a:endParaRPr lang="en-US" sz="24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" r="2501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8" b="202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9260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247068"/>
            <a:ext cx="8382000" cy="2340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As you watch, be sure to notice how the projects can be fiction or nonfiction. Depending on which you choose, there are </a:t>
            </a:r>
            <a:r>
              <a:rPr lang="en-US" sz="2000" b="1" i="1" u="sng" dirty="0" smtClean="0"/>
              <a:t>certain requirements that must be included</a:t>
            </a:r>
            <a:r>
              <a:rPr lang="en-US" sz="2000" dirty="0" smtClean="0"/>
              <a:t>.  The winning projects are always neat, complete, show effort and creativity, and are obviously created by students (not adults).  </a:t>
            </a:r>
            <a:endParaRPr lang="en-US" sz="2000" dirty="0"/>
          </a:p>
        </p:txBody>
      </p:sp>
      <p:pic>
        <p:nvPicPr>
          <p:cNvPr id="3" name="CCLWK6v8tD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87582" y="381000"/>
            <a:ext cx="6873009" cy="386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11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6" r="21886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3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6" r="21886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3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6" r="21886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Guest readers from across our community are invited to come in to read some wonderful stories with students, talk about their own reading habits, and share in our special day.</a:t>
            </a:r>
            <a:endParaRPr lang="en-US" sz="2000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3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6" r="218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0021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" b="2224"/>
          <a:stretch>
            <a:fillRect/>
          </a:stretch>
        </p:blipFill>
        <p:spPr/>
      </p:pic>
      <p:pic>
        <p:nvPicPr>
          <p:cNvPr id="10" name="Picture Placeholder 9"/>
          <p:cNvPicPr>
            <a:picLocks noGrp="1" noChangeAspect="1"/>
          </p:cNvPicPr>
          <p:nvPr>
            <p:ph type="pic" sz="quarter"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 b="3846"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sz="quarter" idx="2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r="23836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sz="quarter" idx="2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r="20185"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sz="quarter" idx="2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r="201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1669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72483" y="4648200"/>
            <a:ext cx="7772400" cy="1447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3100" dirty="0"/>
              <a:t>Students are encouraged to wear Seuss-inspired </a:t>
            </a:r>
            <a:endParaRPr lang="en-US" sz="3100" dirty="0" smtClean="0"/>
          </a:p>
          <a:p>
            <a:pPr>
              <a:lnSpc>
                <a:spcPct val="150000"/>
              </a:lnSpc>
            </a:pPr>
            <a:r>
              <a:rPr lang="en-US" sz="3100" dirty="0" smtClean="0"/>
              <a:t>clothes </a:t>
            </a:r>
            <a:r>
              <a:rPr lang="en-US" sz="3100" dirty="0"/>
              <a:t>and colors (</a:t>
            </a:r>
            <a:r>
              <a:rPr lang="en-US" sz="3100" dirty="0" smtClean="0"/>
              <a:t>red, white</a:t>
            </a:r>
            <a:r>
              <a:rPr lang="en-US" sz="3100" dirty="0"/>
              <a:t>, black</a:t>
            </a:r>
            <a:r>
              <a:rPr lang="en-US" sz="3100" dirty="0" smtClean="0"/>
              <a:t>)…</a:t>
            </a:r>
            <a:endParaRPr lang="en-US" sz="3100" dirty="0"/>
          </a:p>
          <a:p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4817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1255" y="1447800"/>
            <a:ext cx="8305800" cy="300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/>
              <a:t>…and are welcome to participate in an </a:t>
            </a: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OPTIONAL</a:t>
            </a:r>
            <a:r>
              <a:rPr lang="en-US" sz="4400" dirty="0" smtClean="0"/>
              <a:t> tri-fold reading fair project.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603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390471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447801"/>
            <a:ext cx="4775199" cy="3581399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86400" y="1524000"/>
            <a:ext cx="3505200" cy="4191000"/>
          </a:xfrm>
        </p:spPr>
        <p:txBody>
          <a:bodyPr/>
          <a:lstStyle/>
          <a:p>
            <a:r>
              <a:rPr lang="en-US" dirty="0" smtClean="0"/>
              <a:t>Julia’s project on </a:t>
            </a:r>
            <a:r>
              <a:rPr lang="en-US" u="sng" dirty="0" smtClean="0"/>
              <a:t>Mr. Popper’s Penguins</a:t>
            </a:r>
            <a:r>
              <a:rPr lang="en-US" dirty="0" smtClean="0"/>
              <a:t> by Richard and Florence Atwater earned her FIRST PLACE in the 2014 competition. Her efforts even earned her a new book </a:t>
            </a:r>
            <a:r>
              <a:rPr lang="en-US" i="1" dirty="0" smtClean="0"/>
              <a:t>and</a:t>
            </a:r>
            <a:r>
              <a:rPr lang="en-US" dirty="0" smtClean="0"/>
              <a:t> a gift card!!!  </a:t>
            </a:r>
          </a:p>
          <a:p>
            <a:endParaRPr lang="en-US" dirty="0"/>
          </a:p>
          <a:p>
            <a:r>
              <a:rPr lang="en-US" dirty="0" smtClean="0"/>
              <a:t>Notice how she included the: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AUTHOR’S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ILLUSTRATOR’S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PUBLICATION </a:t>
            </a:r>
            <a:r>
              <a:rPr lang="en-US" sz="1100" dirty="0" smtClean="0">
                <a:solidFill>
                  <a:srgbClr val="FFC000"/>
                </a:solidFill>
              </a:rPr>
              <a:t>(COPYRIGHT) </a:t>
            </a:r>
            <a:r>
              <a:rPr lang="en-US" dirty="0" smtClean="0">
                <a:solidFill>
                  <a:srgbClr val="FFC000"/>
                </a:solidFill>
              </a:rPr>
              <a:t>DATE </a:t>
            </a:r>
          </a:p>
          <a:p>
            <a:r>
              <a:rPr lang="en-US" dirty="0" smtClean="0"/>
              <a:t>on the middle of her board.</a:t>
            </a:r>
            <a:endParaRPr lang="en-US" dirty="0"/>
          </a:p>
        </p:txBody>
      </p:sp>
      <p:pic>
        <p:nvPicPr>
          <p:cNvPr id="2050" name="Picture 2" descr="http://t2.gstatic.com/images?q=tbn:ANd9GcSMIrfnIxd7gKaz-YkT5-V1seZeI7RN1xnbxtc3fXICbyiSz58nd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6992">
            <a:off x="265779" y="896214"/>
            <a:ext cx="888429" cy="125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34000" y="1642941"/>
            <a:ext cx="3505200" cy="323385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Sometimes readers choose to pick more challenging chapter books to use for their projects like this student’s neat, easy to read </a:t>
            </a:r>
            <a:r>
              <a:rPr lang="en-US" sz="2000" u="sng" dirty="0" smtClean="0"/>
              <a:t>Harry Potter and the Goblet of Fire</a:t>
            </a:r>
            <a:r>
              <a:rPr lang="en-US" sz="2000" dirty="0" smtClean="0"/>
              <a:t> trifold.  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85800"/>
            <a:ext cx="431482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04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228600" y="4648200"/>
            <a:ext cx="8610600" cy="1752600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Kelsey did her project on </a:t>
            </a:r>
            <a:r>
              <a:rPr lang="en-US" sz="2400" u="sng" dirty="0" smtClean="0"/>
              <a:t>Charlotte’s Web</a:t>
            </a:r>
            <a:r>
              <a:rPr lang="en-US" sz="2400" dirty="0" smtClean="0"/>
              <a:t> by E.B. White.  She made it unique by adding 3D elements to her project, while another student made their trifold into a barn.</a:t>
            </a:r>
            <a:endParaRPr lang="en-US" sz="2400" dirty="0"/>
          </a:p>
        </p:txBody>
      </p:sp>
      <p:pic>
        <p:nvPicPr>
          <p:cNvPr id="9" name="mnts-sky.pn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2" y="304800"/>
            <a:ext cx="2971800" cy="2228850"/>
          </a:xfrm>
          <a:prstGeom prst="rect">
            <a:avLst/>
          </a:prstGeom>
          <a:noFill/>
          <a:ln w="3175" cap="sq" cmpd="sng" algn="ctr">
            <a:noFill/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32" y="2743200"/>
            <a:ext cx="2971800" cy="2228850"/>
          </a:xfrm>
          <a:prstGeom prst="rect">
            <a:avLst/>
          </a:prstGeom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9" b="4519"/>
          <a:stretch>
            <a:fillRect/>
          </a:stretch>
        </p:blipFill>
        <p:spPr>
          <a:xfrm>
            <a:off x="5486400" y="914400"/>
            <a:ext cx="2743200" cy="3657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 hidden="1"/>
          <p:cNvSpPr>
            <a:spLocks noGrp="1"/>
          </p:cNvSpPr>
          <p:nvPr>
            <p:ph type="pic" sz="quarter" idx="12"/>
          </p:nvPr>
        </p:nvSpPr>
        <p:spPr>
          <a:xfrm>
            <a:off x="304800" y="381000"/>
            <a:ext cx="4457700" cy="5943600"/>
          </a:xfrm>
        </p:spPr>
      </p:sp>
      <p:pic>
        <p:nvPicPr>
          <p:cNvPr id="7" name="waterfall_j0262353.pn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3512939"/>
            <a:ext cx="3649663" cy="2737247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6" name="sunflower_j0262344.png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461169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" y="1832769"/>
            <a:ext cx="4114800" cy="279018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Michael and Sarah showed their creative sides by using different mediums to create backgrounds for their projects.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328</Words>
  <Application>Microsoft Office PowerPoint</Application>
  <PresentationFormat>On-screen Show (4:3)</PresentationFormat>
  <Paragraphs>29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Schoolbook</vt:lpstr>
      <vt:lpstr>Classic Photo Album</vt:lpstr>
      <vt:lpstr>Read across the ahern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2014-03-31T19:18:31Z</dcterms:created>
  <dcterms:modified xsi:type="dcterms:W3CDTF">2018-02-09T14:21:57Z</dcterms:modified>
</cp:coreProperties>
</file>