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ng&amp;ehk=40aJ0nS6Og53A" ContentType="image/png"/>
  <Default Extension="png&amp;ehk=5csbRLrzqrozkiqfa21J9Q&amp;r=0&amp;pid=OfficeInsert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74" r:id="rId5"/>
    <p:sldId id="268" r:id="rId6"/>
    <p:sldId id="269" r:id="rId7"/>
    <p:sldId id="273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Vogelgesang" userId="S::vogelgesangc@foxborough.k12.ma.us::65a13995-8fdd-410d-a3c7-2b9d4ff93ca0" providerId="AD" clId="Web-{7C7D2A42-1ACA-4021-8323-255A8D991731}"/>
    <pc:docChg chg="delSld">
      <pc:chgData name="Colin Vogelgesang" userId="S::vogelgesangc@foxborough.k12.ma.us::65a13995-8fdd-410d-a3c7-2b9d4ff93ca0" providerId="AD" clId="Web-{7C7D2A42-1ACA-4021-8323-255A8D991731}" dt="2018-09-24T16:55:09.487" v="2"/>
      <pc:docMkLst>
        <pc:docMk/>
      </pc:docMkLst>
      <pc:sldChg chg="del">
        <pc:chgData name="Colin Vogelgesang" userId="S::vogelgesangc@foxborough.k12.ma.us::65a13995-8fdd-410d-a3c7-2b9d4ff93ca0" providerId="AD" clId="Web-{7C7D2A42-1ACA-4021-8323-255A8D991731}" dt="2018-09-24T16:53:27.674" v="0"/>
        <pc:sldMkLst>
          <pc:docMk/>
          <pc:sldMk cId="0" sldId="260"/>
        </pc:sldMkLst>
      </pc:sldChg>
      <pc:sldChg chg="del">
        <pc:chgData name="Colin Vogelgesang" userId="S::vogelgesangc@foxborough.k12.ma.us::65a13995-8fdd-410d-a3c7-2b9d4ff93ca0" providerId="AD" clId="Web-{7C7D2A42-1ACA-4021-8323-255A8D991731}" dt="2018-09-24T16:53:39.252" v="1"/>
        <pc:sldMkLst>
          <pc:docMk/>
          <pc:sldMk cId="0" sldId="267"/>
        </pc:sldMkLst>
      </pc:sldChg>
      <pc:sldChg chg="del">
        <pc:chgData name="Colin Vogelgesang" userId="S::vogelgesangc@foxborough.k12.ma.us::65a13995-8fdd-410d-a3c7-2b9d4ff93ca0" providerId="AD" clId="Web-{7C7D2A42-1ACA-4021-8323-255A8D991731}" dt="2018-09-24T16:55:09.487" v="2"/>
        <pc:sldMkLst>
          <pc:docMk/>
          <pc:sldMk cId="4143229441" sldId="272"/>
        </pc:sldMkLst>
      </pc:sldChg>
    </pc:docChg>
  </pc:docChgLst>
  <pc:docChgLst>
    <pc:chgData name="Colin Vogelgesang" userId="S::vogelgesangc@foxborough.k12.ma.us::65a13995-8fdd-410d-a3c7-2b9d4ff93ca0" providerId="AD" clId="Web-{38D9D99F-06B6-40C5-B994-12CCA7B19547}"/>
    <pc:docChg chg="delSld">
      <pc:chgData name="Colin Vogelgesang" userId="S::vogelgesangc@foxborough.k12.ma.us::65a13995-8fdd-410d-a3c7-2b9d4ff93ca0" providerId="AD" clId="Web-{38D9D99F-06B6-40C5-B994-12CCA7B19547}" dt="2018-09-24T16:50:06.922" v="3"/>
      <pc:docMkLst>
        <pc:docMk/>
      </pc:docMkLst>
      <pc:sldChg chg="del">
        <pc:chgData name="Colin Vogelgesang" userId="S::vogelgesangc@foxborough.k12.ma.us::65a13995-8fdd-410d-a3c7-2b9d4ff93ca0" providerId="AD" clId="Web-{38D9D99F-06B6-40C5-B994-12CCA7B19547}" dt="2018-09-24T16:49:23.187" v="0"/>
        <pc:sldMkLst>
          <pc:docMk/>
          <pc:sldMk cId="0" sldId="257"/>
        </pc:sldMkLst>
      </pc:sldChg>
      <pc:sldChg chg="del">
        <pc:chgData name="Colin Vogelgesang" userId="S::vogelgesangc@foxborough.k12.ma.us::65a13995-8fdd-410d-a3c7-2b9d4ff93ca0" providerId="AD" clId="Web-{38D9D99F-06B6-40C5-B994-12CCA7B19547}" dt="2018-09-24T16:49:51" v="1"/>
        <pc:sldMkLst>
          <pc:docMk/>
          <pc:sldMk cId="0" sldId="261"/>
        </pc:sldMkLst>
      </pc:sldChg>
      <pc:sldChg chg="del">
        <pc:chgData name="Colin Vogelgesang" userId="S::vogelgesangc@foxborough.k12.ma.us::65a13995-8fdd-410d-a3c7-2b9d4ff93ca0" providerId="AD" clId="Web-{38D9D99F-06B6-40C5-B994-12CCA7B19547}" dt="2018-09-24T16:50:06.922" v="3"/>
        <pc:sldMkLst>
          <pc:docMk/>
          <pc:sldMk cId="0" sldId="265"/>
        </pc:sldMkLst>
      </pc:sldChg>
      <pc:sldChg chg="del">
        <pc:chgData name="Colin Vogelgesang" userId="S::vogelgesangc@foxborough.k12.ma.us::65a13995-8fdd-410d-a3c7-2b9d4ff93ca0" providerId="AD" clId="Web-{38D9D99F-06B6-40C5-B994-12CCA7B19547}" dt="2018-09-24T16:50:00.799" v="2"/>
        <pc:sldMkLst>
          <pc:docMk/>
          <pc:sldMk cId="254801745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47A71-64E2-471C-AB4F-346F55A737D7}" type="doc">
      <dgm:prSet loTypeId="urn:microsoft.com/office/officeart/2005/8/layout/default" loCatId="Inbox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267551C-C5D0-4512-A251-127B593E3381}">
      <dgm:prSet/>
      <dgm:spPr/>
      <dgm:t>
        <a:bodyPr/>
        <a:lstStyle/>
        <a:p>
          <a:r>
            <a:rPr lang="en-US" b="0" i="0" dirty="0"/>
            <a:t>Come to school and class prepared to learn</a:t>
          </a:r>
          <a:endParaRPr lang="en-US" dirty="0"/>
        </a:p>
      </dgm:t>
    </dgm:pt>
    <dgm:pt modelId="{72C02EA5-3657-4DE7-8A1D-19CEE15E6941}" type="parTrans" cxnId="{179D0368-A8E1-448C-AFE6-50EE1287B1BB}">
      <dgm:prSet/>
      <dgm:spPr/>
      <dgm:t>
        <a:bodyPr/>
        <a:lstStyle/>
        <a:p>
          <a:endParaRPr lang="en-US"/>
        </a:p>
      </dgm:t>
    </dgm:pt>
    <dgm:pt modelId="{A0DD843E-1C47-448A-A38E-A165E9A6031C}" type="sibTrans" cxnId="{179D0368-A8E1-448C-AFE6-50EE1287B1BB}">
      <dgm:prSet/>
      <dgm:spPr/>
      <dgm:t>
        <a:bodyPr/>
        <a:lstStyle/>
        <a:p>
          <a:endParaRPr lang="en-US"/>
        </a:p>
      </dgm:t>
    </dgm:pt>
    <dgm:pt modelId="{E0B08FD2-D737-4894-A86B-697852A2D12C}">
      <dgm:prSet/>
      <dgm:spPr/>
      <dgm:t>
        <a:bodyPr/>
        <a:lstStyle/>
        <a:p>
          <a:r>
            <a:rPr lang="en-US" b="0" i="0"/>
            <a:t>Take responsibility for their actions</a:t>
          </a:r>
          <a:endParaRPr lang="en-US"/>
        </a:p>
      </dgm:t>
    </dgm:pt>
    <dgm:pt modelId="{32FD9D37-129F-4DF4-8CE2-C95895F62A10}" type="parTrans" cxnId="{9807A1EF-5801-4C1B-A19A-F1EAD6371A6C}">
      <dgm:prSet/>
      <dgm:spPr/>
      <dgm:t>
        <a:bodyPr/>
        <a:lstStyle/>
        <a:p>
          <a:endParaRPr lang="en-US"/>
        </a:p>
      </dgm:t>
    </dgm:pt>
    <dgm:pt modelId="{4A42FC58-7196-4DE8-870A-4FCAEC189A3D}" type="sibTrans" cxnId="{9807A1EF-5801-4C1B-A19A-F1EAD6371A6C}">
      <dgm:prSet/>
      <dgm:spPr/>
      <dgm:t>
        <a:bodyPr/>
        <a:lstStyle/>
        <a:p>
          <a:endParaRPr lang="en-US"/>
        </a:p>
      </dgm:t>
    </dgm:pt>
    <dgm:pt modelId="{E289A4FE-2CCC-447F-A951-AEEF83200AB0}">
      <dgm:prSet/>
      <dgm:spPr/>
      <dgm:t>
        <a:bodyPr/>
        <a:lstStyle/>
        <a:p>
          <a:r>
            <a:rPr lang="en-US" b="0" i="0" dirty="0"/>
            <a:t>Treat others with the respect they deserve</a:t>
          </a:r>
          <a:endParaRPr lang="en-US" dirty="0"/>
        </a:p>
      </dgm:t>
    </dgm:pt>
    <dgm:pt modelId="{A87541BE-EDA3-4C2A-B470-767AFEAEFE7F}" type="parTrans" cxnId="{A38085B5-AABB-4F68-A6C3-73AA02309270}">
      <dgm:prSet/>
      <dgm:spPr/>
      <dgm:t>
        <a:bodyPr/>
        <a:lstStyle/>
        <a:p>
          <a:endParaRPr lang="en-US"/>
        </a:p>
      </dgm:t>
    </dgm:pt>
    <dgm:pt modelId="{CF084AE3-5240-4125-9384-2F6E072F0E6D}" type="sibTrans" cxnId="{A38085B5-AABB-4F68-A6C3-73AA02309270}">
      <dgm:prSet/>
      <dgm:spPr/>
      <dgm:t>
        <a:bodyPr/>
        <a:lstStyle/>
        <a:p>
          <a:endParaRPr lang="en-US"/>
        </a:p>
      </dgm:t>
    </dgm:pt>
    <dgm:pt modelId="{356D79AB-9AF9-47EA-835C-6A0BD9264489}">
      <dgm:prSet/>
      <dgm:spPr/>
      <dgm:t>
        <a:bodyPr/>
        <a:lstStyle/>
        <a:p>
          <a:r>
            <a:rPr lang="en-US" b="0" i="0"/>
            <a:t>Work cooperatively with students and adults</a:t>
          </a:r>
          <a:endParaRPr lang="en-US"/>
        </a:p>
      </dgm:t>
    </dgm:pt>
    <dgm:pt modelId="{5AD0DA68-F5DE-473B-A1A3-3BCA2D2B15C6}" type="parTrans" cxnId="{075E4CFA-97B5-4CF0-AC16-F388B1E19282}">
      <dgm:prSet/>
      <dgm:spPr/>
      <dgm:t>
        <a:bodyPr/>
        <a:lstStyle/>
        <a:p>
          <a:endParaRPr lang="en-US"/>
        </a:p>
      </dgm:t>
    </dgm:pt>
    <dgm:pt modelId="{7B624BA4-A73D-4B97-A2C8-7FE02F45E686}" type="sibTrans" cxnId="{075E4CFA-97B5-4CF0-AC16-F388B1E19282}">
      <dgm:prSet/>
      <dgm:spPr/>
      <dgm:t>
        <a:bodyPr/>
        <a:lstStyle/>
        <a:p>
          <a:endParaRPr lang="en-US"/>
        </a:p>
      </dgm:t>
    </dgm:pt>
    <dgm:pt modelId="{F9BD9CED-90DC-4A57-ABCE-38A8210CE658}">
      <dgm:prSet/>
      <dgm:spPr/>
      <dgm:t>
        <a:bodyPr/>
        <a:lstStyle/>
        <a:p>
          <a:r>
            <a:rPr lang="en-US" b="0" i="0"/>
            <a:t>Take pride in their work</a:t>
          </a:r>
          <a:endParaRPr lang="en-US"/>
        </a:p>
      </dgm:t>
    </dgm:pt>
    <dgm:pt modelId="{A7802CD2-D158-4703-BFC3-0C1E199DBDA2}" type="parTrans" cxnId="{5B42BD25-4552-4C2D-ADA0-B17577EC02CC}">
      <dgm:prSet/>
      <dgm:spPr/>
      <dgm:t>
        <a:bodyPr/>
        <a:lstStyle/>
        <a:p>
          <a:endParaRPr lang="en-US"/>
        </a:p>
      </dgm:t>
    </dgm:pt>
    <dgm:pt modelId="{7D096B3B-0502-44A6-BF50-296CCE1D3DB3}" type="sibTrans" cxnId="{5B42BD25-4552-4C2D-ADA0-B17577EC02CC}">
      <dgm:prSet/>
      <dgm:spPr/>
      <dgm:t>
        <a:bodyPr/>
        <a:lstStyle/>
        <a:p>
          <a:endParaRPr lang="en-US"/>
        </a:p>
      </dgm:t>
    </dgm:pt>
    <dgm:pt modelId="{E7B7AD38-AA8A-479C-B17F-E81571BCD3D0}" type="pres">
      <dgm:prSet presAssocID="{93B47A71-64E2-471C-AB4F-346F55A737D7}" presName="diagram" presStyleCnt="0">
        <dgm:presLayoutVars>
          <dgm:dir/>
          <dgm:resizeHandles val="exact"/>
        </dgm:presLayoutVars>
      </dgm:prSet>
      <dgm:spPr/>
    </dgm:pt>
    <dgm:pt modelId="{57AB2147-589D-4E8B-9C90-A8D0C8F1AE44}" type="pres">
      <dgm:prSet presAssocID="{A267551C-C5D0-4512-A251-127B593E3381}" presName="node" presStyleLbl="node1" presStyleIdx="0" presStyleCnt="5">
        <dgm:presLayoutVars>
          <dgm:bulletEnabled val="1"/>
        </dgm:presLayoutVars>
      </dgm:prSet>
      <dgm:spPr/>
    </dgm:pt>
    <dgm:pt modelId="{5BC96E00-1EAA-48AB-8C90-A2E2EBC17AA7}" type="pres">
      <dgm:prSet presAssocID="{A0DD843E-1C47-448A-A38E-A165E9A6031C}" presName="sibTrans" presStyleCnt="0"/>
      <dgm:spPr/>
    </dgm:pt>
    <dgm:pt modelId="{70C315EE-67BE-4510-B015-5D009C17A0B4}" type="pres">
      <dgm:prSet presAssocID="{E0B08FD2-D737-4894-A86B-697852A2D12C}" presName="node" presStyleLbl="node1" presStyleIdx="1" presStyleCnt="5">
        <dgm:presLayoutVars>
          <dgm:bulletEnabled val="1"/>
        </dgm:presLayoutVars>
      </dgm:prSet>
      <dgm:spPr/>
    </dgm:pt>
    <dgm:pt modelId="{482E3F31-947E-478F-97A3-4B99B2A75402}" type="pres">
      <dgm:prSet presAssocID="{4A42FC58-7196-4DE8-870A-4FCAEC189A3D}" presName="sibTrans" presStyleCnt="0"/>
      <dgm:spPr/>
    </dgm:pt>
    <dgm:pt modelId="{03D2D69A-4C91-41E0-AA6E-BE87BE166786}" type="pres">
      <dgm:prSet presAssocID="{E289A4FE-2CCC-447F-A951-AEEF83200AB0}" presName="node" presStyleLbl="node1" presStyleIdx="2" presStyleCnt="5">
        <dgm:presLayoutVars>
          <dgm:bulletEnabled val="1"/>
        </dgm:presLayoutVars>
      </dgm:prSet>
      <dgm:spPr/>
    </dgm:pt>
    <dgm:pt modelId="{28121E49-E805-4BE5-B962-34B5CD2CF91D}" type="pres">
      <dgm:prSet presAssocID="{CF084AE3-5240-4125-9384-2F6E072F0E6D}" presName="sibTrans" presStyleCnt="0"/>
      <dgm:spPr/>
    </dgm:pt>
    <dgm:pt modelId="{82F41BA3-9588-4913-866D-1A731E7E0429}" type="pres">
      <dgm:prSet presAssocID="{356D79AB-9AF9-47EA-835C-6A0BD9264489}" presName="node" presStyleLbl="node1" presStyleIdx="3" presStyleCnt="5">
        <dgm:presLayoutVars>
          <dgm:bulletEnabled val="1"/>
        </dgm:presLayoutVars>
      </dgm:prSet>
      <dgm:spPr/>
    </dgm:pt>
    <dgm:pt modelId="{DAA1B209-017C-435F-A387-7D46652CE99C}" type="pres">
      <dgm:prSet presAssocID="{7B624BA4-A73D-4B97-A2C8-7FE02F45E686}" presName="sibTrans" presStyleCnt="0"/>
      <dgm:spPr/>
    </dgm:pt>
    <dgm:pt modelId="{5833E069-E14E-470F-954D-0CD31192946F}" type="pres">
      <dgm:prSet presAssocID="{F9BD9CED-90DC-4A57-ABCE-38A8210CE658}" presName="node" presStyleLbl="node1" presStyleIdx="4" presStyleCnt="5">
        <dgm:presLayoutVars>
          <dgm:bulletEnabled val="1"/>
        </dgm:presLayoutVars>
      </dgm:prSet>
      <dgm:spPr/>
    </dgm:pt>
  </dgm:ptLst>
  <dgm:cxnLst>
    <dgm:cxn modelId="{5B42BD25-4552-4C2D-ADA0-B17577EC02CC}" srcId="{93B47A71-64E2-471C-AB4F-346F55A737D7}" destId="{F9BD9CED-90DC-4A57-ABCE-38A8210CE658}" srcOrd="4" destOrd="0" parTransId="{A7802CD2-D158-4703-BFC3-0C1E199DBDA2}" sibTransId="{7D096B3B-0502-44A6-BF50-296CCE1D3DB3}"/>
    <dgm:cxn modelId="{3FAA4F5D-3317-4937-9476-1F6A6BC40B00}" type="presOf" srcId="{93B47A71-64E2-471C-AB4F-346F55A737D7}" destId="{E7B7AD38-AA8A-479C-B17F-E81571BCD3D0}" srcOrd="0" destOrd="0" presId="urn:microsoft.com/office/officeart/2005/8/layout/default"/>
    <dgm:cxn modelId="{179D0368-A8E1-448C-AFE6-50EE1287B1BB}" srcId="{93B47A71-64E2-471C-AB4F-346F55A737D7}" destId="{A267551C-C5D0-4512-A251-127B593E3381}" srcOrd="0" destOrd="0" parTransId="{72C02EA5-3657-4DE7-8A1D-19CEE15E6941}" sibTransId="{A0DD843E-1C47-448A-A38E-A165E9A6031C}"/>
    <dgm:cxn modelId="{7A71C771-AA52-4695-8462-74460DED2634}" type="presOf" srcId="{F9BD9CED-90DC-4A57-ABCE-38A8210CE658}" destId="{5833E069-E14E-470F-954D-0CD31192946F}" srcOrd="0" destOrd="0" presId="urn:microsoft.com/office/officeart/2005/8/layout/default"/>
    <dgm:cxn modelId="{F0E7989F-0716-437A-820B-9F258BA0BB85}" type="presOf" srcId="{A267551C-C5D0-4512-A251-127B593E3381}" destId="{57AB2147-589D-4E8B-9C90-A8D0C8F1AE44}" srcOrd="0" destOrd="0" presId="urn:microsoft.com/office/officeart/2005/8/layout/default"/>
    <dgm:cxn modelId="{A38085B5-AABB-4F68-A6C3-73AA02309270}" srcId="{93B47A71-64E2-471C-AB4F-346F55A737D7}" destId="{E289A4FE-2CCC-447F-A951-AEEF83200AB0}" srcOrd="2" destOrd="0" parTransId="{A87541BE-EDA3-4C2A-B470-767AFEAEFE7F}" sibTransId="{CF084AE3-5240-4125-9384-2F6E072F0E6D}"/>
    <dgm:cxn modelId="{A5449AC1-793A-43AB-898B-45F0996D9537}" type="presOf" srcId="{E289A4FE-2CCC-447F-A951-AEEF83200AB0}" destId="{03D2D69A-4C91-41E0-AA6E-BE87BE166786}" srcOrd="0" destOrd="0" presId="urn:microsoft.com/office/officeart/2005/8/layout/default"/>
    <dgm:cxn modelId="{91B43FCC-429C-4C90-80C4-690854B28358}" type="presOf" srcId="{356D79AB-9AF9-47EA-835C-6A0BD9264489}" destId="{82F41BA3-9588-4913-866D-1A731E7E0429}" srcOrd="0" destOrd="0" presId="urn:microsoft.com/office/officeart/2005/8/layout/default"/>
    <dgm:cxn modelId="{DF45D2DE-93A4-4C1B-86E4-F7AFC0D9E1C0}" type="presOf" srcId="{E0B08FD2-D737-4894-A86B-697852A2D12C}" destId="{70C315EE-67BE-4510-B015-5D009C17A0B4}" srcOrd="0" destOrd="0" presId="urn:microsoft.com/office/officeart/2005/8/layout/default"/>
    <dgm:cxn modelId="{9807A1EF-5801-4C1B-A19A-F1EAD6371A6C}" srcId="{93B47A71-64E2-471C-AB4F-346F55A737D7}" destId="{E0B08FD2-D737-4894-A86B-697852A2D12C}" srcOrd="1" destOrd="0" parTransId="{32FD9D37-129F-4DF4-8CE2-C95895F62A10}" sibTransId="{4A42FC58-7196-4DE8-870A-4FCAEC189A3D}"/>
    <dgm:cxn modelId="{075E4CFA-97B5-4CF0-AC16-F388B1E19282}" srcId="{93B47A71-64E2-471C-AB4F-346F55A737D7}" destId="{356D79AB-9AF9-47EA-835C-6A0BD9264489}" srcOrd="3" destOrd="0" parTransId="{5AD0DA68-F5DE-473B-A1A3-3BCA2D2B15C6}" sibTransId="{7B624BA4-A73D-4B97-A2C8-7FE02F45E686}"/>
    <dgm:cxn modelId="{5220A85D-AA12-4CF9-BF88-66FDA433B533}" type="presParOf" srcId="{E7B7AD38-AA8A-479C-B17F-E81571BCD3D0}" destId="{57AB2147-589D-4E8B-9C90-A8D0C8F1AE44}" srcOrd="0" destOrd="0" presId="urn:microsoft.com/office/officeart/2005/8/layout/default"/>
    <dgm:cxn modelId="{83E7A6B5-8250-49AE-8FE6-E3C743E1A199}" type="presParOf" srcId="{E7B7AD38-AA8A-479C-B17F-E81571BCD3D0}" destId="{5BC96E00-1EAA-48AB-8C90-A2E2EBC17AA7}" srcOrd="1" destOrd="0" presId="urn:microsoft.com/office/officeart/2005/8/layout/default"/>
    <dgm:cxn modelId="{49BD2226-B812-46D1-B545-5CC5E9C491AB}" type="presParOf" srcId="{E7B7AD38-AA8A-479C-B17F-E81571BCD3D0}" destId="{70C315EE-67BE-4510-B015-5D009C17A0B4}" srcOrd="2" destOrd="0" presId="urn:microsoft.com/office/officeart/2005/8/layout/default"/>
    <dgm:cxn modelId="{BF5ED119-817C-4EAE-8D20-DD20812C551E}" type="presParOf" srcId="{E7B7AD38-AA8A-479C-B17F-E81571BCD3D0}" destId="{482E3F31-947E-478F-97A3-4B99B2A75402}" srcOrd="3" destOrd="0" presId="urn:microsoft.com/office/officeart/2005/8/layout/default"/>
    <dgm:cxn modelId="{19C2A0F4-9CAF-47E7-B1FE-84FC8774B3E0}" type="presParOf" srcId="{E7B7AD38-AA8A-479C-B17F-E81571BCD3D0}" destId="{03D2D69A-4C91-41E0-AA6E-BE87BE166786}" srcOrd="4" destOrd="0" presId="urn:microsoft.com/office/officeart/2005/8/layout/default"/>
    <dgm:cxn modelId="{0EEB1993-F884-491D-8E06-8B8630FD1BAB}" type="presParOf" srcId="{E7B7AD38-AA8A-479C-B17F-E81571BCD3D0}" destId="{28121E49-E805-4BE5-B962-34B5CD2CF91D}" srcOrd="5" destOrd="0" presId="urn:microsoft.com/office/officeart/2005/8/layout/default"/>
    <dgm:cxn modelId="{7A96181D-8C70-45DF-85D1-8627B6F3F534}" type="presParOf" srcId="{E7B7AD38-AA8A-479C-B17F-E81571BCD3D0}" destId="{82F41BA3-9588-4913-866D-1A731E7E0429}" srcOrd="6" destOrd="0" presId="urn:microsoft.com/office/officeart/2005/8/layout/default"/>
    <dgm:cxn modelId="{72FCE082-3D32-42F5-9B0D-EF26A36DA485}" type="presParOf" srcId="{E7B7AD38-AA8A-479C-B17F-E81571BCD3D0}" destId="{DAA1B209-017C-435F-A387-7D46652CE99C}" srcOrd="7" destOrd="0" presId="urn:microsoft.com/office/officeart/2005/8/layout/default"/>
    <dgm:cxn modelId="{C2A597E3-4C6B-4959-8D0B-C9670A0B0EA7}" type="presParOf" srcId="{E7B7AD38-AA8A-479C-B17F-E81571BCD3D0}" destId="{5833E069-E14E-470F-954D-0CD31192946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B2147-589D-4E8B-9C90-A8D0C8F1AE44}">
      <dsp:nvSpPr>
        <dsp:cNvPr id="0" name=""/>
        <dsp:cNvSpPr/>
      </dsp:nvSpPr>
      <dsp:spPr>
        <a:xfrm>
          <a:off x="0" y="818473"/>
          <a:ext cx="2392664" cy="14355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Come to school and class prepared to learn</a:t>
          </a:r>
          <a:endParaRPr lang="en-US" sz="2300" kern="1200" dirty="0"/>
        </a:p>
      </dsp:txBody>
      <dsp:txXfrm>
        <a:off x="0" y="818473"/>
        <a:ext cx="2392664" cy="1435598"/>
      </dsp:txXfrm>
    </dsp:sp>
    <dsp:sp modelId="{70C315EE-67BE-4510-B015-5D009C17A0B4}">
      <dsp:nvSpPr>
        <dsp:cNvPr id="0" name=""/>
        <dsp:cNvSpPr/>
      </dsp:nvSpPr>
      <dsp:spPr>
        <a:xfrm>
          <a:off x="2631931" y="818473"/>
          <a:ext cx="2392664" cy="1435598"/>
        </a:xfrm>
        <a:prstGeom prst="rect">
          <a:avLst/>
        </a:prstGeom>
        <a:solidFill>
          <a:schemeClr val="accent4">
            <a:hueOff val="-266661"/>
            <a:satOff val="-3194"/>
            <a:lumOff val="8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Take responsibility for their actions</a:t>
          </a:r>
          <a:endParaRPr lang="en-US" sz="2300" kern="1200"/>
        </a:p>
      </dsp:txBody>
      <dsp:txXfrm>
        <a:off x="2631931" y="818473"/>
        <a:ext cx="2392664" cy="1435598"/>
      </dsp:txXfrm>
    </dsp:sp>
    <dsp:sp modelId="{03D2D69A-4C91-41E0-AA6E-BE87BE166786}">
      <dsp:nvSpPr>
        <dsp:cNvPr id="0" name=""/>
        <dsp:cNvSpPr/>
      </dsp:nvSpPr>
      <dsp:spPr>
        <a:xfrm>
          <a:off x="5263862" y="818473"/>
          <a:ext cx="2392664" cy="1435598"/>
        </a:xfrm>
        <a:prstGeom prst="rect">
          <a:avLst/>
        </a:prstGeom>
        <a:solidFill>
          <a:schemeClr val="accent4">
            <a:hueOff val="-533322"/>
            <a:satOff val="-6388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Treat others with the respect they deserve</a:t>
          </a:r>
          <a:endParaRPr lang="en-US" sz="2300" kern="1200" dirty="0"/>
        </a:p>
      </dsp:txBody>
      <dsp:txXfrm>
        <a:off x="5263862" y="818473"/>
        <a:ext cx="2392664" cy="1435598"/>
      </dsp:txXfrm>
    </dsp:sp>
    <dsp:sp modelId="{82F41BA3-9588-4913-866D-1A731E7E0429}">
      <dsp:nvSpPr>
        <dsp:cNvPr id="0" name=""/>
        <dsp:cNvSpPr/>
      </dsp:nvSpPr>
      <dsp:spPr>
        <a:xfrm>
          <a:off x="1315965" y="2493339"/>
          <a:ext cx="2392664" cy="1435598"/>
        </a:xfrm>
        <a:prstGeom prst="rect">
          <a:avLst/>
        </a:prstGeom>
        <a:solidFill>
          <a:schemeClr val="accent4">
            <a:hueOff val="-799983"/>
            <a:satOff val="-9582"/>
            <a:lumOff val="26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Work cooperatively with students and adults</a:t>
          </a:r>
          <a:endParaRPr lang="en-US" sz="2300" kern="1200"/>
        </a:p>
      </dsp:txBody>
      <dsp:txXfrm>
        <a:off x="1315965" y="2493339"/>
        <a:ext cx="2392664" cy="1435598"/>
      </dsp:txXfrm>
    </dsp:sp>
    <dsp:sp modelId="{5833E069-E14E-470F-954D-0CD31192946F}">
      <dsp:nvSpPr>
        <dsp:cNvPr id="0" name=""/>
        <dsp:cNvSpPr/>
      </dsp:nvSpPr>
      <dsp:spPr>
        <a:xfrm>
          <a:off x="3947896" y="2493339"/>
          <a:ext cx="2392664" cy="1435598"/>
        </a:xfrm>
        <a:prstGeom prst="rect">
          <a:avLst/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Take pride in their work</a:t>
          </a:r>
          <a:endParaRPr lang="en-US" sz="2300" kern="1200"/>
        </a:p>
      </dsp:txBody>
      <dsp:txXfrm>
        <a:off x="3947896" y="2493339"/>
        <a:ext cx="2392664" cy="143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073EA-7CB6-4606-A5C5-0ED9E5584E2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97BA5-6779-4D29-BFA9-631E2C81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7A647-6316-49CF-86C7-3B6AD2DE58FA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71A9D-B637-493F-BB3F-81EBC59B8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3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9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1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9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7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1A9D-B637-493F-BB3F-81EBC59B86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02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3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4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D6C6C3-FDB5-4936-A578-08FABB357B0D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B001-3624-45EE-BF3F-77C774728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&amp;ehk=5csbRLrzqrozkiqfa21J9Q&amp;r=0&amp;pid=OfficeInsert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eaglehomework.wikispaces.com/Ms.+Chrysost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&amp;ehk=40aJ0nS6Og53A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775" y="1051352"/>
            <a:ext cx="8889205" cy="5143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1378194"/>
            <a:ext cx="8698707" cy="4232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635515"/>
            <a:ext cx="8725660" cy="84555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 Black"/>
              </a:rPr>
              <a:t>Welcome to House 5B!</a:t>
            </a:r>
          </a:p>
        </p:txBody>
      </p:sp>
    </p:spTree>
  </p:cSld>
  <p:clrMapOvr>
    <a:masterClrMapping/>
  </p:clrMapOvr>
  <p:transition spd="med"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D8D8D8"/>
                </a:solidFill>
              </a:rPr>
              <a:t>After School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065"/>
            <a:ext cx="8229600" cy="5425948"/>
          </a:xfrm>
        </p:spPr>
        <p:txBody>
          <a:bodyPr vert="horz" anchor="t">
            <a:normAutofit/>
          </a:bodyPr>
          <a:lstStyle/>
          <a:p>
            <a:r>
              <a:rPr lang="en-US" dirty="0"/>
              <a:t>Students are welcome to stay after school on </a:t>
            </a:r>
            <a:r>
              <a:rPr lang="en-US" u="sng" dirty="0"/>
              <a:t>Thursdays</a:t>
            </a:r>
            <a:r>
              <a:rPr lang="en-US" dirty="0"/>
              <a:t> with Mr. V. and Mrs. Blanchard  </a:t>
            </a:r>
          </a:p>
          <a:p>
            <a:endParaRPr lang="en-US" sz="1800" dirty="0"/>
          </a:p>
          <a:p>
            <a:r>
              <a:rPr lang="en-US" dirty="0"/>
              <a:t>These sessions last an hour (2:25-3:25)</a:t>
            </a:r>
          </a:p>
          <a:p>
            <a:endParaRPr lang="en-US" sz="1800" dirty="0"/>
          </a:p>
          <a:p>
            <a:r>
              <a:rPr lang="en-US" dirty="0"/>
              <a:t>Students can take a late bus home, walk, or get picked up by an adult</a:t>
            </a:r>
          </a:p>
          <a:p>
            <a:endParaRPr lang="en-US" sz="1900" dirty="0"/>
          </a:p>
          <a:p>
            <a:r>
              <a:rPr lang="en-US" dirty="0"/>
              <a:t>This is not a punishment-it is an opportunity to get homework done, prepare for an upcoming quiz/test, or use the materials in the classroom</a:t>
            </a:r>
          </a:p>
          <a:p>
            <a:endParaRPr lang="en-US" dirty="0"/>
          </a:p>
          <a:p>
            <a:r>
              <a:rPr lang="en-US" dirty="0"/>
              <a:t>There will be no afterschool help session or activities on the third Thursday of each month due to a staff meeting.  </a:t>
            </a: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solidFill>
                  <a:srgbClr val="00B050"/>
                </a:solidFill>
              </a:rPr>
              <a:t>Keep in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2052638"/>
            <a:ext cx="8678862" cy="4667046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n-US" dirty="0"/>
              <a:t>Please feel free to email us at :	</a:t>
            </a:r>
            <a:r>
              <a:rPr lang="en-US" sz="3200" dirty="0"/>
              <a:t>vogelgesangc@foxborough.k12.ma.us</a:t>
            </a:r>
          </a:p>
          <a:p>
            <a:pPr>
              <a:buNone/>
            </a:pPr>
            <a:r>
              <a:rPr lang="en-US" sz="3200" dirty="0"/>
              <a:t>    blanchards@foxborough.k12.ma.us</a:t>
            </a:r>
          </a:p>
          <a:p>
            <a:pPr marL="0" indent="0">
              <a:buNone/>
            </a:pPr>
            <a:r>
              <a:rPr lang="en-US" dirty="0"/>
              <a:t>You can call us: </a:t>
            </a:r>
          </a:p>
          <a:p>
            <a:pPr lvl="2"/>
            <a:r>
              <a:rPr lang="en-US" sz="2200" dirty="0"/>
              <a:t>508-543-1610  </a:t>
            </a:r>
          </a:p>
          <a:p>
            <a:pPr lvl="3"/>
            <a:r>
              <a:rPr lang="en-US" sz="2200" dirty="0"/>
              <a:t>Ext. 54106 for Mrs. Blanchard </a:t>
            </a:r>
          </a:p>
          <a:p>
            <a:pPr lvl="3"/>
            <a:r>
              <a:rPr lang="en-US" sz="2200" dirty="0"/>
              <a:t>Ext. 54108 for Mr. V</a:t>
            </a:r>
          </a:p>
          <a:p>
            <a:endParaRPr lang="en-US" dirty="0"/>
          </a:p>
          <a:p>
            <a:r>
              <a:rPr lang="en-US" dirty="0"/>
              <a:t>Hand-written notes work fine, too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b="1" dirty="0"/>
              <a:t>Student Expectations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645033"/>
              </p:ext>
            </p:extLst>
          </p:nvPr>
        </p:nvGraphicFramePr>
        <p:xfrm>
          <a:off x="794298" y="1564898"/>
          <a:ext cx="7656527" cy="474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9" name="Oval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3" name="Picture 2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B70B6-FC4E-4047-8210-F6D5397546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7469" r="9290" b="-1"/>
          <a:stretch/>
        </p:blipFill>
        <p:spPr>
          <a:xfrm>
            <a:off x="5663732" y="2052213"/>
            <a:ext cx="299392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Math (9x per cycle)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697" y="2052214"/>
            <a:ext cx="5177035" cy="41961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/>
              <a:t>W.I.P. and Bank Binders</a:t>
            </a:r>
          </a:p>
          <a:p>
            <a:r>
              <a:rPr lang="en-US" sz="2400" dirty="0"/>
              <a:t>Learning Goals Unit Cover Sheets</a:t>
            </a:r>
          </a:p>
          <a:p>
            <a:r>
              <a:rPr lang="en-US" sz="2400" dirty="0"/>
              <a:t>Homework</a:t>
            </a:r>
          </a:p>
          <a:p>
            <a:pPr marL="393192" lvl="1" indent="0">
              <a:buNone/>
            </a:pPr>
            <a:endParaRPr lang="en-US" sz="2000" u="sng" dirty="0"/>
          </a:p>
          <a:p>
            <a:pPr marL="393192" lvl="1" indent="0">
              <a:buNone/>
            </a:pPr>
            <a:r>
              <a:rPr lang="en-US" sz="2000" b="1" u="sng" dirty="0"/>
              <a:t>Topics</a:t>
            </a:r>
            <a:r>
              <a:rPr lang="en-US" sz="2000" u="sng" dirty="0"/>
              <a:t>:</a:t>
            </a:r>
          </a:p>
          <a:p>
            <a:pPr marL="109728" indent="0"/>
            <a:r>
              <a:rPr lang="en-US" sz="2400" dirty="0"/>
              <a:t>Place Value, Multi-Digit Multiplication, Division Modeling, Decimals, Fractions, Geometry, Problem Solving.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4" name="Picture 3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6" name="Oval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0" name="Picture 3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CD27E-3F8F-4435-B215-52BB4F39C3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r="23430" b="-1"/>
          <a:stretch/>
        </p:blipFill>
        <p:spPr>
          <a:xfrm>
            <a:off x="3473748" y="-2726"/>
            <a:ext cx="5672359" cy="6860726"/>
          </a:xfrm>
          <a:prstGeom prst="rect">
            <a:avLst/>
          </a:prstGeom>
        </p:spPr>
      </p:pic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01" y="629266"/>
            <a:ext cx="2497746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Science (6x per cycle)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01" y="2438400"/>
            <a:ext cx="2497746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STEMscopes </a:t>
            </a:r>
          </a:p>
          <a:p>
            <a:r>
              <a:rPr lang="en-US"/>
              <a:t>Learning through experiments and hands on labs</a:t>
            </a:r>
          </a:p>
          <a:p>
            <a:r>
              <a:rPr lang="en-US"/>
              <a:t>Life Science, Physical Science, Earth and Space Science</a:t>
            </a:r>
          </a:p>
          <a:p>
            <a:r>
              <a:rPr lang="en-US"/>
              <a:t>S.T.E.M. activities ~ one per term</a:t>
            </a:r>
          </a:p>
        </p:txBody>
      </p:sp>
    </p:spTree>
    <p:extLst>
      <p:ext uri="{BB962C8B-B14F-4D97-AF65-F5344CB8AC3E}">
        <p14:creationId xmlns:p14="http://schemas.microsoft.com/office/powerpoint/2010/main" val="292567484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4040188" cy="1371600"/>
          </a:xfrm>
        </p:spPr>
        <p:txBody>
          <a:bodyPr>
            <a:noAutofit/>
          </a:bodyPr>
          <a:lstStyle/>
          <a:p>
            <a:r>
              <a:rPr lang="en-US" sz="1800"/>
              <a:t>Writing occurs across three genres: Narrative, Informational, and Argument.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1011" y="1604534"/>
            <a:ext cx="3298113" cy="3741738"/>
          </a:xfrm>
        </p:spPr>
        <p:txBody>
          <a:bodyPr/>
          <a:lstStyle/>
          <a:p>
            <a:r>
              <a:rPr lang="en-US" dirty="0"/>
              <a:t>ELA consists of reading and writing in the workshop model.  Students will be reading and writing independently quite a bit and receiving regular feedback on their progress.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4953000"/>
            <a:ext cx="4041775" cy="1371600"/>
          </a:xfrm>
        </p:spPr>
        <p:txBody>
          <a:bodyPr>
            <a:noAutofit/>
          </a:bodyPr>
          <a:lstStyle/>
          <a:p>
            <a:r>
              <a:rPr lang="en-US" sz="1600"/>
              <a:t>Spelling lists / tests are not given weekly.  During our novel studies, however, students will be tested on vocabulary.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0739" y="1604534"/>
            <a:ext cx="3298113" cy="3741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Please remind your child to read every single night for at least twenty minutes.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:\Users\Kerry\AppData\Local\Microsoft\Windows\Temporary Internet Files\Content.IE5\UBXYTFJF\MC9000010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265237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22" name="Picture 2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3" name="Picture 2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5" name="Oval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3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9" name="Picture 3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31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65168" y="3428535"/>
            <a:ext cx="1" cy="34294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87492" y="3428997"/>
            <a:ext cx="515535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52718"/>
            <a:ext cx="2984093" cy="14005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Social Studies (3x per cycle)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75" y="2052918"/>
            <a:ext cx="2983479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6420" indent="-457200"/>
            <a:r>
              <a:rPr lang="en-US" dirty="0"/>
              <a:t>Topics include: </a:t>
            </a:r>
            <a:endParaRPr lang="en-US"/>
          </a:p>
          <a:p>
            <a:pPr marL="566420" indent="-457200"/>
            <a:r>
              <a:rPr lang="en-US" dirty="0"/>
              <a:t>Geography</a:t>
            </a:r>
          </a:p>
          <a:p>
            <a:pPr marL="566420" indent="-457200"/>
            <a:r>
              <a:rPr lang="en-US" dirty="0"/>
              <a:t>Early English Settlements</a:t>
            </a:r>
          </a:p>
          <a:p>
            <a:pPr marL="566420" indent="-457200"/>
            <a:r>
              <a:rPr lang="en-US" dirty="0"/>
              <a:t>Colonial Life</a:t>
            </a:r>
          </a:p>
          <a:p>
            <a:pPr marL="566420" indent="-457200"/>
            <a:r>
              <a:rPr lang="en-US" dirty="0"/>
              <a:t>American Revolution</a:t>
            </a:r>
          </a:p>
          <a:p>
            <a:pPr marL="566420" indent="-457200"/>
            <a:r>
              <a:rPr lang="en-US" dirty="0"/>
              <a:t>Constitution</a:t>
            </a:r>
          </a:p>
          <a:p>
            <a:pPr marL="566420" indent="-457200"/>
            <a:r>
              <a:rPr lang="en-US" dirty="0"/>
              <a:t>Civil War</a:t>
            </a:r>
          </a:p>
          <a:p>
            <a:pPr marL="566420" indent="-457200"/>
            <a:r>
              <a:rPr lang="en-US" dirty="0"/>
              <a:t>Civil Rights Movement</a:t>
            </a:r>
          </a:p>
          <a:p>
            <a:pPr marL="566420" indent="-457200"/>
            <a:endParaRPr lang="en-US" dirty="0"/>
          </a:p>
        </p:txBody>
      </p:sp>
      <p:pic>
        <p:nvPicPr>
          <p:cNvPr id="6" name="Picture 6" descr="A group of people riding on the back of a horse&#10;&#10;Description generated with very high confidence">
            <a:extLst>
              <a:ext uri="{FF2B5EF4-FFF2-40B4-BE49-F238E27FC236}">
                <a16:creationId xmlns:a16="http://schemas.microsoft.com/office/drawing/2014/main" id="{1B9AC5AC-3FD5-42E5-801B-13EA9D002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5570" y="2241932"/>
            <a:ext cx="3203275" cy="2057835"/>
          </a:xfrm>
          <a:prstGeom prst="rect">
            <a:avLst/>
          </a:prstGeom>
        </p:spPr>
      </p:pic>
      <p:pic>
        <p:nvPicPr>
          <p:cNvPr id="10" name="Picture 10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5C783FCF-DFED-4FEB-AFCB-F64CE246DE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4241976" y="4489777"/>
            <a:ext cx="3197472" cy="1904857"/>
          </a:xfrm>
          <a:prstGeom prst="rect">
            <a:avLst/>
          </a:prstGeom>
        </p:spPr>
      </p:pic>
      <p:pic>
        <p:nvPicPr>
          <p:cNvPr id="12" name="Picture 12" descr="A picture containing fence, outdoor, grass, sky&#10;&#10;Description generated with very high confidence">
            <a:extLst>
              <a:ext uri="{FF2B5EF4-FFF2-40B4-BE49-F238E27FC236}">
                <a16:creationId xmlns:a16="http://schemas.microsoft.com/office/drawing/2014/main" id="{BBEF4B88-6010-4A65-B9AC-F3F3EFD7B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5569" y="369145"/>
            <a:ext cx="3203275" cy="1734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0" y="1515623"/>
            <a:ext cx="4419600" cy="4711891"/>
          </a:xfrm>
        </p:spPr>
        <p:txBody>
          <a:bodyPr vert="horz" anchor="t">
            <a:normAutofit lnSpcReduction="10000"/>
          </a:bodyPr>
          <a:lstStyle/>
          <a:p>
            <a:r>
              <a:rPr lang="en-US" sz="2400" dirty="0"/>
              <a:t>Letter grades are new and can cause stress</a:t>
            </a:r>
          </a:p>
          <a:p>
            <a:endParaRPr lang="en-US" dirty="0"/>
          </a:p>
          <a:p>
            <a:r>
              <a:rPr lang="en-US" sz="2400" dirty="0"/>
              <a:t>Elementary school is VERY different-anticipating  certain letter grades can lead to increased anxiety</a:t>
            </a:r>
          </a:p>
          <a:p>
            <a:endParaRPr lang="en-US" dirty="0"/>
          </a:p>
          <a:p>
            <a:r>
              <a:rPr lang="en-US" sz="2400" dirty="0"/>
              <a:t>Report cards are issued quarterly, but grades can be checked anytime through Power School.</a:t>
            </a:r>
          </a:p>
        </p:txBody>
      </p:sp>
      <p:pic>
        <p:nvPicPr>
          <p:cNvPr id="7" name="Content Placeholder 6" descr="reportca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4310" y="2283377"/>
            <a:ext cx="3850161" cy="3176382"/>
          </a:xfrm>
        </p:spPr>
      </p:pic>
    </p:spTree>
    <p:extLst>
      <p:ext uri="{BB962C8B-B14F-4D97-AF65-F5344CB8AC3E}">
        <p14:creationId xmlns:p14="http://schemas.microsoft.com/office/powerpoint/2010/main" val="1593907214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Retake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 vert="horz" anchor="t">
            <a:normAutofit fontScale="92500"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“If at first you don’t succeed…”</a:t>
            </a:r>
            <a:endParaRPr lang="en-US" b="1" i="1" dirty="0"/>
          </a:p>
          <a:p>
            <a:endParaRPr lang="en-US" dirty="0"/>
          </a:p>
          <a:p>
            <a:r>
              <a:rPr lang="en-US" sz="2400" dirty="0">
                <a:solidFill>
                  <a:srgbClr val="F2F2F2"/>
                </a:solidFill>
              </a:rPr>
              <a:t>Each child may be given an opportunity to “toss out their original test” and receive a new and improved score if they: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rgbClr val="F2F2F2"/>
                </a:solidFill>
              </a:rPr>
              <a:t>Get the original test signed by a parent/guardian</a:t>
            </a:r>
            <a:endParaRPr lang="en-US" sz="2600" dirty="0"/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rgbClr val="F2F2F2"/>
                </a:solidFill>
              </a:rPr>
              <a:t>Make the corrections to the original assessment</a:t>
            </a:r>
            <a:endParaRPr lang="en-US" sz="2600" dirty="0"/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rgbClr val="F2F2F2"/>
                </a:solidFill>
              </a:rPr>
              <a:t>Stay after school for extra help and to retake the test</a:t>
            </a:r>
            <a:endParaRPr lang="en-US" sz="2600" dirty="0"/>
          </a:p>
          <a:p>
            <a:pPr lvl="1">
              <a:lnSpc>
                <a:spcPct val="150000"/>
              </a:lnSpc>
            </a:pPr>
            <a:endParaRPr lang="en-US" sz="2600" dirty="0"/>
          </a:p>
        </p:txBody>
      </p:sp>
    </p:spTree>
  </p:cSld>
  <p:clrMapOvr>
    <a:masterClrMapping/>
  </p:clrMapOvr>
  <p:transition spd="slow">
    <p:plus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More on the Retake Procedure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27088" y="2052638"/>
            <a:ext cx="7816850" cy="47320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Term 1 = Anyone below the "A" range can retake and only the 2nd test will count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Term 2 = Anyone below the "B" range can retake and only the 2nd test will count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Term 3 = Anyone below the "B" range can retake, but the two scores will be averaged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Term 4 = Anyone below the "C" range can retake, but the two scores will be averaged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696</Words>
  <Application>Microsoft Office PowerPoint</Application>
  <PresentationFormat>On-screen Show (4:3)</PresentationFormat>
  <Paragraphs>124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Welcome to House 5B!</vt:lpstr>
      <vt:lpstr>Student Expectations</vt:lpstr>
      <vt:lpstr>Math (9x per cycle)</vt:lpstr>
      <vt:lpstr>Science (6x per cycle)</vt:lpstr>
      <vt:lpstr>ELA</vt:lpstr>
      <vt:lpstr>Social Studies (3x per cycle)</vt:lpstr>
      <vt:lpstr>Grades</vt:lpstr>
      <vt:lpstr>Retake Procedure</vt:lpstr>
      <vt:lpstr>More on the Retake Procedure</vt:lpstr>
      <vt:lpstr>After School</vt:lpstr>
      <vt:lpstr>Keep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Ahern!</dc:title>
  <dc:creator>Suzanne Blanchard</dc:creator>
  <cp:lastModifiedBy>Suzanne Blanchard</cp:lastModifiedBy>
  <cp:revision>24</cp:revision>
  <dcterms:modified xsi:type="dcterms:W3CDTF">2018-09-24T16:55:09Z</dcterms:modified>
</cp:coreProperties>
</file>